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2" r:id="rId3"/>
    <p:sldId id="258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31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0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26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7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6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9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0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6E2F-8D1C-4501-83B2-B803BDDAC67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464EB5-BB95-4A5A-8C3D-D50C2161D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7489-ED83-FCE8-65EA-10B1561EF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02" y="215559"/>
            <a:ext cx="9498562" cy="13362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№6 пгт. Кировский,</a:t>
            </a:r>
            <a:br>
              <a:rPr lang="ru-RU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Кировского района»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DED3120-B5BE-62C1-8163-93A9BC3C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7281" y="4892660"/>
            <a:ext cx="4684719" cy="196534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Митрошина Людмила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Авдеевна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МБДОУ Д/С №6, пгт Кировский</a:t>
            </a:r>
          </a:p>
          <a:p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88DD69-F770-F633-09E8-5C06BB52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90" y="2441406"/>
            <a:ext cx="5552493" cy="3671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78D5D4-85C4-25B8-7EB7-A5FC2A8CEF07}"/>
              </a:ext>
            </a:extLst>
          </p:cNvPr>
          <p:cNvSpPr txBox="1"/>
          <p:nvPr/>
        </p:nvSpPr>
        <p:spPr>
          <a:xfrm>
            <a:off x="960902" y="1551812"/>
            <a:ext cx="92474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Нейроигры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работе с детьми старшего дошкольного возраста»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8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8B098-B364-DFD4-54E6-2FBD1AFD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3" y="1202453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межполушарного взаимодействия через согласование разнотипных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рук.  Формирование произвольности действий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E2524-C5E9-CF5E-7FD5-232E10D84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269"/>
            <a:ext cx="5086662" cy="410480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4C5EC-F689-088E-EEDF-48D5F6A0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" y="2638269"/>
            <a:ext cx="4122295" cy="410480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B6309-31E4-ED25-86DE-EB9D93C59D0A}"/>
              </a:ext>
            </a:extLst>
          </p:cNvPr>
          <p:cNvSpPr txBox="1"/>
          <p:nvPr/>
        </p:nvSpPr>
        <p:spPr>
          <a:xfrm>
            <a:off x="954593" y="114925"/>
            <a:ext cx="8495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разно -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типичное согласование движений рук.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649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8B098-B364-DFD4-54E6-2FBD1AFD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3" y="1202453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межполушарного взаимодействия через согласование разнотипных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рук.  Формирование произвольности действий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B6309-31E4-ED25-86DE-EB9D93C59D0A}"/>
              </a:ext>
            </a:extLst>
          </p:cNvPr>
          <p:cNvSpPr txBox="1"/>
          <p:nvPr/>
        </p:nvSpPr>
        <p:spPr>
          <a:xfrm>
            <a:off x="954593" y="114925"/>
            <a:ext cx="8495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разно -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типичное согласование движений рук.</a:t>
            </a:r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61811-72CE-F726-A016-D603A140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8" y="2753194"/>
            <a:ext cx="3607631" cy="3989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9B137F-2D96-4017-DC7F-89E3DA4D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3193"/>
            <a:ext cx="4001686" cy="39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8B098-B364-DFD4-54E6-2FBD1AFD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007706"/>
            <a:ext cx="8731584" cy="1515547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межполушарного взаимодействия через согласование разнотипных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рук.  Формирование произвольности действий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«Передай мешочки». Игра проходит в парах, дети встают друг против друга, в руках у одного у детей по мешочку.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-Передают поочередно в руки другому;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-Передают, держа руки крест на крест;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-Передают по одному мешочку с хлопком и т.д.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B6309-31E4-ED25-86DE-EB9D93C59D0A}"/>
              </a:ext>
            </a:extLst>
          </p:cNvPr>
          <p:cNvSpPr txBox="1"/>
          <p:nvPr/>
        </p:nvSpPr>
        <p:spPr>
          <a:xfrm>
            <a:off x="954593" y="114925"/>
            <a:ext cx="8495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разно -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типичное согласование движений рук. </a:t>
            </a:r>
          </a:p>
          <a:p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53C8F-3C00-7DBC-FB16-25E0B51F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" y="3284377"/>
            <a:ext cx="4797919" cy="316889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0B15A8-444F-A0EC-EBC5-66CCE55A7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982243"/>
            <a:ext cx="4062334" cy="359843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3410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0C6C-2414-29EF-FF63-7CD2FBFA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99" y="686716"/>
            <a:ext cx="8596668" cy="13208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Романович Лурия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B169F-B7C0-2106-D0F5-17EAFDCF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34" y="1547920"/>
            <a:ext cx="7765626" cy="5273992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отечественной нейропсихологии, советский психолог и врач-невропатолог, один из лидеров круга Выготского. Он отмечал, что высшие психологические функции возникают на основе относительно элементарных моторных и сенсорных процессов</a:t>
            </a:r>
            <a:r>
              <a:rPr lang="en-US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b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 утверждают, что нарушение межполушарного взаимодействия у детей в дальнейшем является одной из причин недостатков речи, чтения и письма.</a:t>
            </a:r>
          </a:p>
          <a:p>
            <a:pPr marL="0" indent="0" algn="just">
              <a:buNone/>
            </a:pPr>
            <a:b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актуальным является использование нейропсихологического подхода в развитии детей дошкольного возраста.</a:t>
            </a:r>
            <a:endParaRPr lang="ru-RU" sz="2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ЭС: А.Р.Лурия | Летопись Московского университета">
            <a:extLst>
              <a:ext uri="{FF2B5EF4-FFF2-40B4-BE49-F238E27FC236}">
                <a16:creationId xmlns:a16="http://schemas.microsoft.com/office/drawing/2014/main" id="{B7B7442A-B713-3BD9-6A2E-BDA53FD2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0" y="1347116"/>
            <a:ext cx="3328734" cy="44629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87B51-27A4-D07D-D3AD-F2C6E59A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414" y="904696"/>
            <a:ext cx="8596668" cy="13208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</a:t>
            </a:r>
            <a:br>
              <a:rPr lang="ru-RU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56B3E-F242-F59E-6ECA-2E78F523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-299322"/>
            <a:ext cx="3931920" cy="4710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781BB-6E6C-10CF-9197-378C743F1411}"/>
              </a:ext>
            </a:extLst>
          </p:cNvPr>
          <p:cNvSpPr txBox="1"/>
          <p:nvPr/>
        </p:nvSpPr>
        <p:spPr>
          <a:xfrm>
            <a:off x="629497" y="1798320"/>
            <a:ext cx="83185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alpha val="8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механизм </a:t>
            </a:r>
            <a:r>
              <a:rPr lang="ru-RU" sz="2400" dirty="0" err="1">
                <a:solidFill>
                  <a:schemeClr val="tx1">
                    <a:alpha val="8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обьединения</a:t>
            </a:r>
            <a:r>
              <a:rPr lang="ru-RU" sz="2400" dirty="0">
                <a:solidFill>
                  <a:schemeClr val="tx1">
                    <a:alpha val="8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левого и правого полушария в единую интегративную целостно работающую систему. Развитие межполушарных связей построено на упражнениях и играх, в ходе которых задействованы оба полушария мозга. Одним из вариантов межполушарного взаимодействия является работая руками одновременно, в процессе чего активизируются оба полушария, и формируется сразу несколько навыков: согласованность движений рук и согласованность движений глаз. А если мы и отрабатываем и правильное произношение звука – то это еще и согласованность языка.</a:t>
            </a:r>
          </a:p>
        </p:txBody>
      </p:sp>
    </p:spTree>
    <p:extLst>
      <p:ext uri="{BB962C8B-B14F-4D97-AF65-F5344CB8AC3E}">
        <p14:creationId xmlns:p14="http://schemas.microsoft.com/office/powerpoint/2010/main" val="282999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8DA83-864A-7F60-5540-0F9C4771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6" y="1135797"/>
            <a:ext cx="7481278" cy="550050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br>
              <a:rPr lang="ru-RU" sz="2400" b="1" u="sng" dirty="0"/>
            </a:br>
            <a:r>
              <a:rPr lang="ru-RU" sz="2400" b="1" spc="-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b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специальные игровые комплексы, способствующие развитию психических процессов.</a:t>
            </a:r>
            <a:br>
              <a:rPr lang="ru-RU" sz="24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игры развивают и корректируют механизмы мозговой деятельности ребенка. При этом воздействие нейропсихологических упражнений – имеет как немедленный так и накапливаемый эффект, способствующий повышению умственной работоспособности, оптимизации интеллектуальных процессов, активизации его энергетического потенциала.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63531-8411-5CD8-9510-117472E5D09A}"/>
              </a:ext>
            </a:extLst>
          </p:cNvPr>
          <p:cNvSpPr txBox="1"/>
          <p:nvPr/>
        </p:nvSpPr>
        <p:spPr>
          <a:xfrm>
            <a:off x="0" y="402603"/>
            <a:ext cx="9227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приемлемая форма для занятий дошкольного возраста – это игра. Игра является ведущей деятельностью.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37B66D-2EA0-FF9E-EAD6-ACC922026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94" y="3429000"/>
            <a:ext cx="4665306" cy="35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554EB-9D31-CC6C-CA3D-17535AD1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7696"/>
            <a:ext cx="8596668" cy="1320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игры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развитию психических процессов: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C3F9F7-9283-450B-A860-C7A47448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31" y="1690688"/>
            <a:ext cx="4562669" cy="4562669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B89F2DF2-5B42-9377-99E3-870983D36C90}"/>
              </a:ext>
            </a:extLst>
          </p:cNvPr>
          <p:cNvSpPr/>
          <p:nvPr/>
        </p:nvSpPr>
        <p:spPr>
          <a:xfrm>
            <a:off x="550503" y="1646256"/>
            <a:ext cx="1198676" cy="4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77CBD15-A53C-8F0A-BAA9-95293013A321}"/>
              </a:ext>
            </a:extLst>
          </p:cNvPr>
          <p:cNvSpPr/>
          <p:nvPr/>
        </p:nvSpPr>
        <p:spPr>
          <a:xfrm>
            <a:off x="550503" y="2523196"/>
            <a:ext cx="1198676" cy="479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6BFC416-A9FE-AC15-2D13-8F0E2133BD16}"/>
              </a:ext>
            </a:extLst>
          </p:cNvPr>
          <p:cNvSpPr/>
          <p:nvPr/>
        </p:nvSpPr>
        <p:spPr>
          <a:xfrm>
            <a:off x="550504" y="3402340"/>
            <a:ext cx="1198675" cy="4698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A0997A9-20AB-793C-FABC-D844EC944E3C}"/>
              </a:ext>
            </a:extLst>
          </p:cNvPr>
          <p:cNvSpPr/>
          <p:nvPr/>
        </p:nvSpPr>
        <p:spPr>
          <a:xfrm>
            <a:off x="550505" y="5384800"/>
            <a:ext cx="1198673" cy="4698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704CB2F-EADD-F4B0-A9C5-11F11CCE90CF}"/>
              </a:ext>
            </a:extLst>
          </p:cNvPr>
          <p:cNvSpPr/>
          <p:nvPr/>
        </p:nvSpPr>
        <p:spPr>
          <a:xfrm>
            <a:off x="550503" y="4362673"/>
            <a:ext cx="1198675" cy="4586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CCE7E777-5E51-FF6F-EFC0-D3CF135120DB}"/>
              </a:ext>
            </a:extLst>
          </p:cNvPr>
          <p:cNvSpPr txBox="1">
            <a:spLocks/>
          </p:cNvSpPr>
          <p:nvPr/>
        </p:nvSpPr>
        <p:spPr>
          <a:xfrm>
            <a:off x="1749178" y="1611551"/>
            <a:ext cx="2733040" cy="47698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82C05E-D7DE-2B77-01F0-16AE226D50BA}"/>
              </a:ext>
            </a:extLst>
          </p:cNvPr>
          <p:cNvSpPr txBox="1"/>
          <p:nvPr/>
        </p:nvSpPr>
        <p:spPr>
          <a:xfrm>
            <a:off x="1749178" y="2454016"/>
            <a:ext cx="3320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5801F-762C-22AF-2693-79901C9481E7}"/>
              </a:ext>
            </a:extLst>
          </p:cNvPr>
          <p:cNvSpPr txBox="1"/>
          <p:nvPr/>
        </p:nvSpPr>
        <p:spPr>
          <a:xfrm>
            <a:off x="1749178" y="411295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 – моторной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координации</a:t>
            </a:r>
            <a:endParaRPr lang="ru-RU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0B0916-35D3-6EBD-EEF5-5B53F72B6EA8}"/>
              </a:ext>
            </a:extLst>
          </p:cNvPr>
          <p:cNvSpPr txBox="1"/>
          <p:nvPr/>
        </p:nvSpPr>
        <p:spPr>
          <a:xfrm>
            <a:off x="1749178" y="53314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речи</a:t>
            </a:r>
            <a:endParaRPr lang="ru-RU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F44370-815C-535D-167A-14668692662A}"/>
              </a:ext>
            </a:extLst>
          </p:cNvPr>
          <p:cNvSpPr txBox="1"/>
          <p:nvPr/>
        </p:nvSpPr>
        <p:spPr>
          <a:xfrm>
            <a:off x="1749178" y="3357545"/>
            <a:ext cx="7333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69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3B430-4D42-F3DD-12CC-6AEB3B81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71" y="68267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межполушарных связей, мелкой моторики рук, пространственной ориентации, ориентировке в пространстве.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B8D297-15BA-EE05-2BA0-EEA240B0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2776406"/>
            <a:ext cx="2954499" cy="375256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6AC8CB-2FF9-F1C5-9278-DE7DB3671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06" y="2776405"/>
            <a:ext cx="3116393" cy="375256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ABC0EC-748D-CC83-11CB-1E13BA7DD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59" y="2776405"/>
            <a:ext cx="2923082" cy="375256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5A4525-B6C5-0E13-A955-2676FAEDAFC4}"/>
              </a:ext>
            </a:extLst>
          </p:cNvPr>
          <p:cNvSpPr txBox="1"/>
          <p:nvPr/>
        </p:nvSpPr>
        <p:spPr>
          <a:xfrm>
            <a:off x="2967521" y="329029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Нейродорожки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1841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44C18-9CB0-BFFD-F97E-AA2F4D8F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94" y="1249680"/>
            <a:ext cx="10600266" cy="1320800"/>
          </a:xfrm>
          <a:noFill/>
          <a:ln>
            <a:noFill/>
          </a:ln>
          <a:effectLst>
            <a:glow>
              <a:schemeClr val="accent1"/>
            </a:glow>
            <a:outerShdw blurRad="50800" dist="50800" dir="5400000" algn="ctr" rotWithShape="0">
              <a:srgbClr val="000000">
                <a:alpha val="37000"/>
              </a:srgbClr>
            </a:outerShdw>
            <a:softEdge rad="0"/>
          </a:effectLst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Нейротаблица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покажем одновременно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E87519-5639-47BB-84B8-30D45DD9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7" y="2402406"/>
            <a:ext cx="3432748" cy="3845994"/>
          </a:xfrm>
          <a:prstGeom prst="rect">
            <a:avLst/>
          </a:prstGeom>
          <a:effectLst>
            <a:glow>
              <a:schemeClr val="accent1">
                <a:alpha val="17000"/>
              </a:schemeClr>
            </a:glow>
            <a:softEdge rad="254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E0E8E9-3C47-1B07-78D6-0016A3FEA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3" y="2402407"/>
            <a:ext cx="3702571" cy="384599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B6C25-0D69-480E-98C1-3736CC679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38" y="2402406"/>
            <a:ext cx="3432748" cy="3845994"/>
          </a:xfrm>
          <a:prstGeom prst="rect">
            <a:avLst/>
          </a:prstGeom>
          <a:effectLst>
            <a:glow>
              <a:schemeClr val="accent1">
                <a:alpha val="22000"/>
              </a:schemeClr>
            </a:glow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07621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4E191-D4DF-364D-C0CD-7A72D11E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408"/>
            <a:ext cx="8596668" cy="13208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«Кулак, ребро, ладонь»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18946-8967-85FC-A0CE-BAACCBC6F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20" y="2720964"/>
            <a:ext cx="3282846" cy="402460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048B7-824B-06B3-A434-0217F39EA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7" y="2603790"/>
            <a:ext cx="3282846" cy="414178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40C5AE-BB9A-CB76-081D-8697173F6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41266"/>
            <a:ext cx="3282846" cy="4066832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26F94D-48CB-0996-AFAA-BD86BE413B58}"/>
              </a:ext>
            </a:extLst>
          </p:cNvPr>
          <p:cNvSpPr txBox="1"/>
          <p:nvPr/>
        </p:nvSpPr>
        <p:spPr>
          <a:xfrm>
            <a:off x="677334" y="1397286"/>
            <a:ext cx="8275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межполушарного взаимодействия через согласование разнотипных движений рук. </a:t>
            </a:r>
          </a:p>
        </p:txBody>
      </p:sp>
    </p:spTree>
    <p:extLst>
      <p:ext uri="{BB962C8B-B14F-4D97-AF65-F5344CB8AC3E}">
        <p14:creationId xmlns:p14="http://schemas.microsoft.com/office/powerpoint/2010/main" val="224749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75F8-7B3C-B715-440B-A1237AC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73" y="1204982"/>
            <a:ext cx="6036094" cy="51503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межполушарного взаимодействия</a:t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F1674-DCDB-1FC8-9E5E-16BE91DE0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03" y="2338466"/>
            <a:ext cx="3444991" cy="406607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36D6A-757A-A6A5-1FE8-44599017F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9" y="2338466"/>
            <a:ext cx="3444991" cy="4066079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CD2DA-2D07-BC9F-8584-91A324F003AD}"/>
              </a:ext>
            </a:extLst>
          </p:cNvPr>
          <p:cNvSpPr txBox="1"/>
          <p:nvPr/>
        </p:nvSpPr>
        <p:spPr>
          <a:xfrm>
            <a:off x="1680916" y="459579"/>
            <a:ext cx="7250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Нейроупражнение способствует: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E8E74-DF1D-421F-4E7F-4A108767ADF3}"/>
              </a:ext>
            </a:extLst>
          </p:cNvPr>
          <p:cNvSpPr txBox="1"/>
          <p:nvPr/>
        </p:nvSpPr>
        <p:spPr>
          <a:xfrm>
            <a:off x="1379760" y="1720013"/>
            <a:ext cx="7852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пространственных представлений, внимания.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51778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489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«Детский сад №6 пгт. Кировский, Кировского района»  </vt:lpstr>
      <vt:lpstr>Александр Романович Лурия</vt:lpstr>
      <vt:lpstr>Межполушарное взаимодействие </vt:lpstr>
      <vt:lpstr> Нейроигры – это специальные игровые комплексы, способствующие развитию психических процессов. Нейропсихологические игры развивают и корректируют механизмы мозговой деятельности ребенка. При этом воздействие нейропсихологических упражнений – имеет как немедленный так и накапливаемый эффект, способствующий повышению умственной работоспособности, оптимизации интеллектуальных процессов, активизации его энергетического потенциала.</vt:lpstr>
      <vt:lpstr>Нейропсихологические игры  способствуют развитию психических процессов:</vt:lpstr>
      <vt:lpstr> Развитие межполушарных связей, мелкой моторики рук, пространственной ориентации, ориентировке в пространстве.</vt:lpstr>
      <vt:lpstr>Нейротаблица или покажем одновременно</vt:lpstr>
      <vt:lpstr>Упражнение «Кулак, ребро, ладонь»</vt:lpstr>
      <vt:lpstr>-развитию межполушарного взаимодействия  </vt:lpstr>
      <vt:lpstr>Цель: развитие межполушарного взаимодействия через согласование разнотипных движений рук.  Формирование произвольности действий.</vt:lpstr>
      <vt:lpstr>Цель: развитие межполушарного взаимодействия через согласование разнотипных движений рук.  Формирование произвольности действий.</vt:lpstr>
      <vt:lpstr>Цель: развитие межполушарного взаимодействия через согласование разнотипных движений рук.  Формирование произвольности действий. Упражнение «Передай мешочки». Игра проходит в парах, дети встают друг против друга, в руках у одного у детей по мешочку. -Передают поочередно в руки другому; -Передают, держа руки крест на крест; -Передают по одному мешочку с хлопком и т.д.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№6 пгт. Кировский, Кировского района»</dc:title>
  <dc:creator>Пользователь Windows</dc:creator>
  <cp:lastModifiedBy>Пользователь Windows</cp:lastModifiedBy>
  <cp:revision>9</cp:revision>
  <dcterms:created xsi:type="dcterms:W3CDTF">2024-01-14T02:12:49Z</dcterms:created>
  <dcterms:modified xsi:type="dcterms:W3CDTF">2024-01-21T02:29:05Z</dcterms:modified>
</cp:coreProperties>
</file>